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9" r:id="rId2"/>
    <p:sldId id="292" r:id="rId3"/>
    <p:sldId id="293" r:id="rId4"/>
    <p:sldId id="294" r:id="rId5"/>
    <p:sldId id="297" r:id="rId6"/>
    <p:sldId id="275" r:id="rId7"/>
    <p:sldId id="277" r:id="rId8"/>
    <p:sldId id="276" r:id="rId9"/>
    <p:sldId id="278" r:id="rId10"/>
    <p:sldId id="279" r:id="rId11"/>
    <p:sldId id="256" r:id="rId12"/>
    <p:sldId id="262" r:id="rId13"/>
    <p:sldId id="265" r:id="rId14"/>
    <p:sldId id="263" r:id="rId15"/>
    <p:sldId id="266" r:id="rId16"/>
    <p:sldId id="267" r:id="rId17"/>
    <p:sldId id="268" r:id="rId18"/>
    <p:sldId id="269" r:id="rId19"/>
    <p:sldId id="257" r:id="rId20"/>
    <p:sldId id="258" r:id="rId21"/>
    <p:sldId id="264" r:id="rId22"/>
    <p:sldId id="260" r:id="rId23"/>
    <p:sldId id="259" r:id="rId24"/>
    <p:sldId id="261" r:id="rId25"/>
    <p:sldId id="270" r:id="rId26"/>
    <p:sldId id="271" r:id="rId27"/>
    <p:sldId id="272" r:id="rId28"/>
    <p:sldId id="273" r:id="rId29"/>
    <p:sldId id="274" r:id="rId30"/>
    <p:sldId id="281" r:id="rId31"/>
    <p:sldId id="295" r:id="rId32"/>
    <p:sldId id="280" r:id="rId33"/>
    <p:sldId id="28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8C9B-ECB7-4E93-A57A-3B575F57C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46EB3A-2B42-4C2D-A3D9-96E933FDF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B5C337-90E2-4C8E-AC1F-DA41EA119EA9}"/>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5" name="Footer Placeholder 4">
            <a:extLst>
              <a:ext uri="{FF2B5EF4-FFF2-40B4-BE49-F238E27FC236}">
                <a16:creationId xmlns:a16="http://schemas.microsoft.com/office/drawing/2014/main" id="{A8270ED3-EA82-462B-96FF-C64D3D58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A86EE-2475-48B3-AC2C-F670C0A7B385}"/>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292132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6546-039D-4F60-BFD7-099CC3D650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900C51-68AC-4754-92CC-F89B676FA4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43AC79-360E-4D26-9B4B-93A611BD2023}"/>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5" name="Footer Placeholder 4">
            <a:extLst>
              <a:ext uri="{FF2B5EF4-FFF2-40B4-BE49-F238E27FC236}">
                <a16:creationId xmlns:a16="http://schemas.microsoft.com/office/drawing/2014/main" id="{EBE27E70-C5CC-4BCA-903C-7F13C00BC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599B1-4B51-4987-AF9B-86AD6B6ECF72}"/>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2531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51FED-095B-4282-AC86-E547208715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FE3B5A-B2AE-4DBE-95E6-287F2B37B4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E9E22C-4CAA-400E-BBF0-F116EA088875}"/>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5" name="Footer Placeholder 4">
            <a:extLst>
              <a:ext uri="{FF2B5EF4-FFF2-40B4-BE49-F238E27FC236}">
                <a16:creationId xmlns:a16="http://schemas.microsoft.com/office/drawing/2014/main" id="{ABD34205-E751-4E04-B172-1310CB803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6581D-DCFA-44C9-815C-E17912C5745E}"/>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239231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6683-377B-4123-9658-ADB75B5B69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D7EDA0-CFCF-4088-9F04-E42FE54ED5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C2ADB4-0402-4048-9C85-905614D5F1D5}"/>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5" name="Footer Placeholder 4">
            <a:extLst>
              <a:ext uri="{FF2B5EF4-FFF2-40B4-BE49-F238E27FC236}">
                <a16:creationId xmlns:a16="http://schemas.microsoft.com/office/drawing/2014/main" id="{B3D3240B-BFC3-4BED-AA69-A03974539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B9B43-4464-43D9-93AF-3D764FDA1C75}"/>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2252220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B00B-3672-401A-8D4F-60A0D2BD61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25D0C9-4087-496D-9B2A-AFD6D0A09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AB9C18-C9ED-4147-8474-34B7069F42F2}"/>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5" name="Footer Placeholder 4">
            <a:extLst>
              <a:ext uri="{FF2B5EF4-FFF2-40B4-BE49-F238E27FC236}">
                <a16:creationId xmlns:a16="http://schemas.microsoft.com/office/drawing/2014/main" id="{AF376D4E-CE2B-4579-BCF9-320305E73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B5E71-7B66-49F2-955B-A18CBC396FF1}"/>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78598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31AAB-ACE0-4523-B934-2798C536F9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9E7EFF-6124-4017-8FC5-5CE6877FAC7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F61F85-D84C-4D45-A5F4-8670C42D9B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6F9AB3-8FA1-4E58-BCF1-F4C64F4B8CFD}"/>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6" name="Footer Placeholder 5">
            <a:extLst>
              <a:ext uri="{FF2B5EF4-FFF2-40B4-BE49-F238E27FC236}">
                <a16:creationId xmlns:a16="http://schemas.microsoft.com/office/drawing/2014/main" id="{FD3C4BD7-B0DC-4A31-9653-641E8EAE8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A3A731-EC57-4FE3-AAD0-AC1E2C731168}"/>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142440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F747-A5CB-47A1-8FF9-E42F363C5E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2490C2-25DB-4B1D-8C55-14B477F7A3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CD62DF-3594-4CD1-94C7-0EF215B82E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5A3518A-B74B-44FA-9925-B35023F17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D87200-C9E6-43CA-B263-6593EE0E36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6937DA-53BF-4593-B8CF-4A205478AD66}"/>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8" name="Footer Placeholder 7">
            <a:extLst>
              <a:ext uri="{FF2B5EF4-FFF2-40B4-BE49-F238E27FC236}">
                <a16:creationId xmlns:a16="http://schemas.microsoft.com/office/drawing/2014/main" id="{C8731FF9-D28A-4816-A3D5-276FE8ED7C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218B8F-31B4-45B4-8CF1-25A6366DDD03}"/>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89721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31A2-2E7B-421B-A7FB-6BB9E2BB20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C5F672-75D7-4E53-84C2-11139C670A04}"/>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4" name="Footer Placeholder 3">
            <a:extLst>
              <a:ext uri="{FF2B5EF4-FFF2-40B4-BE49-F238E27FC236}">
                <a16:creationId xmlns:a16="http://schemas.microsoft.com/office/drawing/2014/main" id="{6565AF48-03DD-4398-A5E7-9238330C2D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7F9BF3-D201-499E-A1A1-98E18AD6ECCE}"/>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2512585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67A2B7-72A0-4654-8BBB-D5E7E3A4A97E}"/>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3" name="Footer Placeholder 2">
            <a:extLst>
              <a:ext uri="{FF2B5EF4-FFF2-40B4-BE49-F238E27FC236}">
                <a16:creationId xmlns:a16="http://schemas.microsoft.com/office/drawing/2014/main" id="{18904953-6D11-46E1-8B1D-F0B8801D3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6A2521-113A-495B-BF8B-54954F4E54A8}"/>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1962317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472B-00F9-4392-8EB1-E065FD47D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4B4BC4-80E6-4F6A-B927-29695E08A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A5C0C8-F129-49D2-8795-CF83100FF8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CF691C-B2C0-4BD6-B95E-303E9DB4BA0A}"/>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6" name="Footer Placeholder 5">
            <a:extLst>
              <a:ext uri="{FF2B5EF4-FFF2-40B4-BE49-F238E27FC236}">
                <a16:creationId xmlns:a16="http://schemas.microsoft.com/office/drawing/2014/main" id="{921B275B-035F-4285-AFBC-8899BA7D7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B825B-4A61-4DDB-A12D-E80861FB8D76}"/>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3932890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B2EC-AE98-4F0B-94F3-5679DADF8B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9E1041-6937-45B9-97CA-A6F90AB9D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3C56640-E99A-462E-9F53-BA45F17FC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F62451-BB2A-4B42-87D6-F304FC650765}"/>
              </a:ext>
            </a:extLst>
          </p:cNvPr>
          <p:cNvSpPr>
            <a:spLocks noGrp="1"/>
          </p:cNvSpPr>
          <p:nvPr>
            <p:ph type="dt" sz="half" idx="10"/>
          </p:nvPr>
        </p:nvSpPr>
        <p:spPr/>
        <p:txBody>
          <a:bodyPr/>
          <a:lstStyle/>
          <a:p>
            <a:fld id="{4711419C-60CA-41F5-9B6F-8C486CFB4DF8}" type="datetimeFigureOut">
              <a:rPr lang="en-US" smtClean="0"/>
              <a:t>8/9/2021</a:t>
            </a:fld>
            <a:endParaRPr lang="en-US"/>
          </a:p>
        </p:txBody>
      </p:sp>
      <p:sp>
        <p:nvSpPr>
          <p:cNvPr id="6" name="Footer Placeholder 5">
            <a:extLst>
              <a:ext uri="{FF2B5EF4-FFF2-40B4-BE49-F238E27FC236}">
                <a16:creationId xmlns:a16="http://schemas.microsoft.com/office/drawing/2014/main" id="{4CDDDB11-8A3C-4512-8793-F32E9F8C1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2DA6E-8613-4F0C-A2DA-2926597BFC52}"/>
              </a:ext>
            </a:extLst>
          </p:cNvPr>
          <p:cNvSpPr>
            <a:spLocks noGrp="1"/>
          </p:cNvSpPr>
          <p:nvPr>
            <p:ph type="sldNum" sz="quarter" idx="12"/>
          </p:nvPr>
        </p:nvSpPr>
        <p:spPr/>
        <p:txBody>
          <a:bodyPr/>
          <a:lstStyle/>
          <a:p>
            <a:fld id="{32EA84AB-9207-4AE4-AEC4-295ECFBE2E56}" type="slidenum">
              <a:rPr lang="en-US" smtClean="0"/>
              <a:t>‹#›</a:t>
            </a:fld>
            <a:endParaRPr lang="en-US"/>
          </a:p>
        </p:txBody>
      </p:sp>
    </p:spTree>
    <p:extLst>
      <p:ext uri="{BB962C8B-B14F-4D97-AF65-F5344CB8AC3E}">
        <p14:creationId xmlns:p14="http://schemas.microsoft.com/office/powerpoint/2010/main" val="32403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4D8AAD-38F5-4DFA-B427-7D6A86978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7491EF-2338-4474-9421-77760FFFA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305CE6-832D-443D-B8D5-0F3156BACE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1419C-60CA-41F5-9B6F-8C486CFB4DF8}" type="datetimeFigureOut">
              <a:rPr lang="en-US" smtClean="0"/>
              <a:t>8/9/2021</a:t>
            </a:fld>
            <a:endParaRPr lang="en-US"/>
          </a:p>
        </p:txBody>
      </p:sp>
      <p:sp>
        <p:nvSpPr>
          <p:cNvPr id="5" name="Footer Placeholder 4">
            <a:extLst>
              <a:ext uri="{FF2B5EF4-FFF2-40B4-BE49-F238E27FC236}">
                <a16:creationId xmlns:a16="http://schemas.microsoft.com/office/drawing/2014/main" id="{A7019BE9-3FC0-40B3-9C3F-4E0AAD465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0CDF0D-A49D-4E06-9F4A-DAC1E8112A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EA84AB-9207-4AE4-AEC4-295ECFBE2E56}" type="slidenum">
              <a:rPr lang="en-US" smtClean="0"/>
              <a:t>‹#›</a:t>
            </a:fld>
            <a:endParaRPr lang="en-US"/>
          </a:p>
        </p:txBody>
      </p:sp>
    </p:spTree>
    <p:extLst>
      <p:ext uri="{BB962C8B-B14F-4D97-AF65-F5344CB8AC3E}">
        <p14:creationId xmlns:p14="http://schemas.microsoft.com/office/powerpoint/2010/main" val="38791241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070067-D4F7-4CFD-A9D4-41FE1AFE966E}"/>
              </a:ext>
            </a:extLst>
          </p:cNvPr>
          <p:cNvSpPr/>
          <p:nvPr/>
        </p:nvSpPr>
        <p:spPr>
          <a:xfrm>
            <a:off x="-4634739" y="182798"/>
            <a:ext cx="21263092" cy="1323439"/>
          </a:xfrm>
          <a:prstGeom prst="rect">
            <a:avLst/>
          </a:prstGeom>
        </p:spPr>
        <p:txBody>
          <a:bodyPr wrap="square">
            <a:spAutoFit/>
          </a:bodyPr>
          <a:lstStyle/>
          <a:p>
            <a:pPr algn="ctr"/>
            <a:r>
              <a:rPr lang="en-US" sz="8000" b="1" dirty="0"/>
              <a:t>ONLINE VOTING SYSTEM</a:t>
            </a:r>
            <a:endParaRPr lang="en-IN" sz="8000" dirty="0"/>
          </a:p>
        </p:txBody>
      </p:sp>
      <p:pic>
        <p:nvPicPr>
          <p:cNvPr id="12" name="Picture 11">
            <a:extLst>
              <a:ext uri="{FF2B5EF4-FFF2-40B4-BE49-F238E27FC236}">
                <a16:creationId xmlns:a16="http://schemas.microsoft.com/office/drawing/2014/main" id="{95B1CC7B-C68F-4CA3-8191-6B7078D7CAE5}"/>
              </a:ext>
            </a:extLst>
          </p:cNvPr>
          <p:cNvPicPr>
            <a:picLocks noChangeAspect="1"/>
          </p:cNvPicPr>
          <p:nvPr/>
        </p:nvPicPr>
        <p:blipFill rotWithShape="1">
          <a:blip r:embed="rId2">
            <a:extLst>
              <a:ext uri="{28A0092B-C50C-407E-A947-70E740481C1C}">
                <a14:useLocalDpi xmlns:a14="http://schemas.microsoft.com/office/drawing/2010/main" val="0"/>
              </a:ext>
            </a:extLst>
          </a:blip>
          <a:srcRect t="29612" b="5921"/>
          <a:stretch/>
        </p:blipFill>
        <p:spPr>
          <a:xfrm>
            <a:off x="0" y="1660125"/>
            <a:ext cx="12192000" cy="3684233"/>
          </a:xfrm>
          <a:prstGeom prst="rect">
            <a:avLst/>
          </a:prstGeom>
        </p:spPr>
      </p:pic>
      <p:sp>
        <p:nvSpPr>
          <p:cNvPr id="13" name="Rectangle 12">
            <a:extLst>
              <a:ext uri="{FF2B5EF4-FFF2-40B4-BE49-F238E27FC236}">
                <a16:creationId xmlns:a16="http://schemas.microsoft.com/office/drawing/2014/main" id="{410837E6-A6F0-4CB4-989A-C0624C5173C9}"/>
              </a:ext>
            </a:extLst>
          </p:cNvPr>
          <p:cNvSpPr/>
          <p:nvPr/>
        </p:nvSpPr>
        <p:spPr>
          <a:xfrm>
            <a:off x="424648" y="3720547"/>
            <a:ext cx="11342703" cy="2954655"/>
          </a:xfrm>
          <a:prstGeom prst="rect">
            <a:avLst/>
          </a:prstGeom>
        </p:spPr>
        <p:txBody>
          <a:bodyPr wrap="square">
            <a:spAutoFit/>
          </a:bodyPr>
          <a:lstStyle/>
          <a:p>
            <a:endParaRPr lang="en-US" dirty="0"/>
          </a:p>
          <a:p>
            <a:endParaRPr lang="en-US" sz="9600" dirty="0"/>
          </a:p>
          <a:p>
            <a:r>
              <a:rPr lang="en-US" b="1" dirty="0" err="1"/>
              <a:t>Submited</a:t>
            </a:r>
            <a:r>
              <a:rPr lang="en-US" b="1" dirty="0"/>
              <a:t> by</a:t>
            </a:r>
            <a:r>
              <a:rPr lang="en-US" dirty="0"/>
              <a:t>: Tanmay Gupta							 </a:t>
            </a:r>
            <a:r>
              <a:rPr lang="en-US" b="1" dirty="0"/>
              <a:t>Submitted to</a:t>
            </a:r>
            <a:r>
              <a:rPr lang="en-US" dirty="0"/>
              <a:t>: Vikas </a:t>
            </a:r>
            <a:r>
              <a:rPr lang="en-US" dirty="0" err="1"/>
              <a:t>Khare</a:t>
            </a:r>
            <a:endParaRPr lang="en-US" dirty="0"/>
          </a:p>
          <a:p>
            <a:r>
              <a:rPr lang="en-US" dirty="0"/>
              <a:t>	        Vaibhav Srivastava					</a:t>
            </a:r>
          </a:p>
          <a:p>
            <a:r>
              <a:rPr lang="en-US" dirty="0"/>
              <a:t>	        Utkarsh Garg</a:t>
            </a:r>
          </a:p>
          <a:p>
            <a:r>
              <a:rPr lang="en-US" dirty="0"/>
              <a:t>	        </a:t>
            </a:r>
            <a:r>
              <a:rPr lang="en-US" dirty="0" err="1"/>
              <a:t>Komal</a:t>
            </a:r>
            <a:r>
              <a:rPr lang="en-US" dirty="0"/>
              <a:t> Dixit</a:t>
            </a:r>
            <a:endParaRPr lang="en-IN" sz="2400" dirty="0"/>
          </a:p>
        </p:txBody>
      </p:sp>
    </p:spTree>
    <p:extLst>
      <p:ext uri="{BB962C8B-B14F-4D97-AF65-F5344CB8AC3E}">
        <p14:creationId xmlns:p14="http://schemas.microsoft.com/office/powerpoint/2010/main" val="1515203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E476-14BF-491D-81C4-8F25B4548893}"/>
              </a:ext>
            </a:extLst>
          </p:cNvPr>
          <p:cNvSpPr>
            <a:spLocks noGrp="1"/>
          </p:cNvSpPr>
          <p:nvPr>
            <p:ph type="title"/>
          </p:nvPr>
        </p:nvSpPr>
        <p:spPr/>
        <p:txBody>
          <a:bodyPr>
            <a:normAutofit/>
          </a:bodyPr>
          <a:lstStyle/>
          <a:p>
            <a:pPr algn="ctr"/>
            <a:r>
              <a:rPr lang="en-US" sz="6000" b="1" dirty="0"/>
              <a:t>DIAGRAM</a:t>
            </a:r>
            <a:endParaRPr lang="en-IN" sz="6000" b="1" dirty="0"/>
          </a:p>
        </p:txBody>
      </p:sp>
      <p:pic>
        <p:nvPicPr>
          <p:cNvPr id="5" name="Content Placeholder 4">
            <a:extLst>
              <a:ext uri="{FF2B5EF4-FFF2-40B4-BE49-F238E27FC236}">
                <a16:creationId xmlns:a16="http://schemas.microsoft.com/office/drawing/2014/main" id="{D40A9DAD-BEB5-47A9-839A-2FA773CBEC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1929" y="1825625"/>
            <a:ext cx="5148141" cy="4351338"/>
          </a:xfrm>
        </p:spPr>
      </p:pic>
    </p:spTree>
    <p:extLst>
      <p:ext uri="{BB962C8B-B14F-4D97-AF65-F5344CB8AC3E}">
        <p14:creationId xmlns:p14="http://schemas.microsoft.com/office/powerpoint/2010/main" val="4085723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52754"/>
            <a:ext cx="9144000" cy="2387600"/>
          </a:xfrm>
        </p:spPr>
        <p:txBody>
          <a:bodyPr>
            <a:normAutofit/>
          </a:bodyPr>
          <a:lstStyle/>
          <a:p>
            <a:r>
              <a:rPr lang="en-US" sz="7200" dirty="0">
                <a:latin typeface="A.C.M.E. Secret Agent" panose="020B0603050302020204" pitchFamily="34" charset="0"/>
              </a:rPr>
              <a:t>SCREENSHOTS</a:t>
            </a:r>
          </a:p>
        </p:txBody>
      </p:sp>
    </p:spTree>
    <p:extLst>
      <p:ext uri="{BB962C8B-B14F-4D97-AF65-F5344CB8AC3E}">
        <p14:creationId xmlns:p14="http://schemas.microsoft.com/office/powerpoint/2010/main" val="26941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4800" b="1" dirty="0"/>
              <a:t>ADMIN LOGIN PAGE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81"/>
          <a:stretch/>
        </p:blipFill>
        <p:spPr>
          <a:xfrm>
            <a:off x="1066800" y="955964"/>
            <a:ext cx="10058400" cy="5455227"/>
          </a:xfrm>
          <a:prstGeom prst="rect">
            <a:avLst/>
          </a:prstGeom>
        </p:spPr>
      </p:pic>
      <p:cxnSp>
        <p:nvCxnSpPr>
          <p:cNvPr id="4" name="Straight Arrow Connector 3"/>
          <p:cNvCxnSpPr/>
          <p:nvPr/>
        </p:nvCxnSpPr>
        <p:spPr>
          <a:xfrm flipH="1">
            <a:off x="5247409" y="2940628"/>
            <a:ext cx="6182591" cy="1257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Rectangle 4"/>
          <p:cNvSpPr/>
          <p:nvPr/>
        </p:nvSpPr>
        <p:spPr>
          <a:xfrm>
            <a:off x="11131968" y="2940628"/>
            <a:ext cx="776175"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admin</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7105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a:t>DBMS TABLE OF ADMIN LOGIN PAGE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0400" r="42459" b="46175"/>
          <a:stretch/>
        </p:blipFill>
        <p:spPr>
          <a:xfrm>
            <a:off x="1017511" y="2011739"/>
            <a:ext cx="10156978" cy="3318798"/>
          </a:xfrm>
          <a:prstGeom prst="rect">
            <a:avLst/>
          </a:prstGeom>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20400" r="86309" b="69342"/>
          <a:stretch/>
        </p:blipFill>
        <p:spPr>
          <a:xfrm>
            <a:off x="1017511" y="2011739"/>
            <a:ext cx="2416805" cy="1018540"/>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5972" r="86369" b="46175"/>
          <a:stretch/>
        </p:blipFill>
        <p:spPr>
          <a:xfrm>
            <a:off x="1017511" y="4550735"/>
            <a:ext cx="2406173" cy="779802"/>
          </a:xfrm>
          <a:prstGeom prst="rect">
            <a:avLst/>
          </a:prstGeom>
        </p:spPr>
      </p:pic>
    </p:spTree>
    <p:extLst>
      <p:ext uri="{BB962C8B-B14F-4D97-AF65-F5344CB8AC3E}">
        <p14:creationId xmlns:p14="http://schemas.microsoft.com/office/powerpoint/2010/main" val="298884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a:t>ADMIN WELCOME PAGE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398"/>
          <a:stretch/>
        </p:blipFill>
        <p:spPr>
          <a:xfrm>
            <a:off x="1066800" y="1018309"/>
            <a:ext cx="10058400" cy="5465618"/>
          </a:xfrm>
          <a:prstGeom prst="rect">
            <a:avLst/>
          </a:prstGeom>
        </p:spPr>
      </p:pic>
    </p:spTree>
    <p:extLst>
      <p:ext uri="{BB962C8B-B14F-4D97-AF65-F5344CB8AC3E}">
        <p14:creationId xmlns:p14="http://schemas.microsoft.com/office/powerpoint/2010/main" val="325200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4800" b="1" dirty="0"/>
              <a:t>ADMIN – MANAGE POSITION PAGE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398"/>
          <a:stretch/>
        </p:blipFill>
        <p:spPr>
          <a:xfrm>
            <a:off x="1066800" y="1174173"/>
            <a:ext cx="10058400" cy="5465618"/>
          </a:xfrm>
          <a:prstGeom prst="rect">
            <a:avLst/>
          </a:prstGeom>
        </p:spPr>
      </p:pic>
    </p:spTree>
    <p:extLst>
      <p:ext uri="{BB962C8B-B14F-4D97-AF65-F5344CB8AC3E}">
        <p14:creationId xmlns:p14="http://schemas.microsoft.com/office/powerpoint/2010/main" val="700126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3952"/>
            <a:ext cx="10515600" cy="1325563"/>
          </a:xfrm>
        </p:spPr>
        <p:txBody>
          <a:bodyPr/>
          <a:lstStyle/>
          <a:p>
            <a:pPr algn="ctr"/>
            <a:r>
              <a:rPr lang="en-US" b="1" dirty="0"/>
              <a:t>DBMS TABLE OF CANDIDATES POSITION</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0202" r="30166" b="39945"/>
          <a:stretch/>
        </p:blipFill>
        <p:spPr>
          <a:xfrm>
            <a:off x="889930" y="1659515"/>
            <a:ext cx="10412139" cy="3342358"/>
          </a:xfrm>
          <a:prstGeom prst="rect">
            <a:avLst/>
          </a:prstGeom>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20202" r="87387" b="69412"/>
          <a:stretch/>
        </p:blipFill>
        <p:spPr>
          <a:xfrm>
            <a:off x="915796" y="1659515"/>
            <a:ext cx="1880568" cy="871034"/>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5548" r="86388" b="39945"/>
          <a:stretch/>
        </p:blipFill>
        <p:spPr>
          <a:xfrm>
            <a:off x="915796" y="3785191"/>
            <a:ext cx="2029424" cy="1216682"/>
          </a:xfrm>
          <a:prstGeom prst="rect">
            <a:avLst/>
          </a:prstGeom>
        </p:spPr>
      </p:pic>
    </p:spTree>
    <p:extLst>
      <p:ext uri="{BB962C8B-B14F-4D97-AF65-F5344CB8AC3E}">
        <p14:creationId xmlns:p14="http://schemas.microsoft.com/office/powerpoint/2010/main" val="129487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961"/>
            <a:ext cx="10515600" cy="1325563"/>
          </a:xfrm>
        </p:spPr>
        <p:txBody>
          <a:bodyPr>
            <a:normAutofit/>
          </a:bodyPr>
          <a:lstStyle/>
          <a:p>
            <a:pPr algn="ctr"/>
            <a:r>
              <a:rPr lang="en-US" b="1" dirty="0"/>
              <a:t>ADMIN – MANAGE CANDIDATES PAGE</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398"/>
          <a:stretch/>
        </p:blipFill>
        <p:spPr>
          <a:xfrm>
            <a:off x="1066800" y="1163782"/>
            <a:ext cx="10058400" cy="5465618"/>
          </a:xfrm>
          <a:prstGeom prst="rect">
            <a:avLst/>
          </a:prstGeom>
        </p:spPr>
      </p:pic>
    </p:spTree>
    <p:extLst>
      <p:ext uri="{BB962C8B-B14F-4D97-AF65-F5344CB8AC3E}">
        <p14:creationId xmlns:p14="http://schemas.microsoft.com/office/powerpoint/2010/main" val="3828881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DBMS TABLE OF CANDIDATES POSITION</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0202" r="29649" b="34068"/>
          <a:stretch/>
        </p:blipFill>
        <p:spPr>
          <a:xfrm>
            <a:off x="739110" y="1485901"/>
            <a:ext cx="10713779" cy="3917372"/>
          </a:xfrm>
          <a:prstGeom prst="rect">
            <a:avLst/>
          </a:prstGeom>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20202" r="86561" b="69756"/>
          <a:stretch/>
        </p:blipFill>
        <p:spPr>
          <a:xfrm>
            <a:off x="739111" y="1521477"/>
            <a:ext cx="2046620" cy="860216"/>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5511" r="86771" b="34068"/>
          <a:stretch/>
        </p:blipFill>
        <p:spPr>
          <a:xfrm>
            <a:off x="770283" y="3658324"/>
            <a:ext cx="2014723" cy="1749351"/>
          </a:xfrm>
          <a:prstGeom prst="rect">
            <a:avLst/>
          </a:prstGeom>
        </p:spPr>
      </p:pic>
    </p:spTree>
    <p:extLst>
      <p:ext uri="{BB962C8B-B14F-4D97-AF65-F5344CB8AC3E}">
        <p14:creationId xmlns:p14="http://schemas.microsoft.com/office/powerpoint/2010/main" val="170438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134"/>
            <a:ext cx="10515600" cy="1325563"/>
          </a:xfrm>
        </p:spPr>
        <p:txBody>
          <a:bodyPr>
            <a:normAutofit/>
          </a:bodyPr>
          <a:lstStyle/>
          <a:p>
            <a:pPr algn="ctr"/>
            <a:r>
              <a:rPr lang="en-US" sz="4800" b="1" dirty="0"/>
              <a:t>HOME PAGE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398"/>
          <a:stretch/>
        </p:blipFill>
        <p:spPr>
          <a:xfrm>
            <a:off x="1066800" y="1163781"/>
            <a:ext cx="10058400" cy="5465618"/>
          </a:xfrm>
          <a:prstGeom prst="rect">
            <a:avLst/>
          </a:prstGeom>
        </p:spPr>
      </p:pic>
    </p:spTree>
    <p:extLst>
      <p:ext uri="{BB962C8B-B14F-4D97-AF65-F5344CB8AC3E}">
        <p14:creationId xmlns:p14="http://schemas.microsoft.com/office/powerpoint/2010/main" val="3957963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0031457"/>
              </p:ext>
            </p:extLst>
          </p:nvPr>
        </p:nvGraphicFramePr>
        <p:xfrm>
          <a:off x="2743200" y="1343933"/>
          <a:ext cx="6705600" cy="4815840"/>
        </p:xfrm>
        <a:graphic>
          <a:graphicData uri="http://schemas.openxmlformats.org/drawingml/2006/table">
            <a:tbl>
              <a:tblPr firstRow="1" bandRow="1">
                <a:tableStyleId>{073A0DAA-6AF3-43AB-8588-CEC1D06C72B9}</a:tableStyleId>
              </a:tblPr>
              <a:tblGrid>
                <a:gridCol w="1322232">
                  <a:extLst>
                    <a:ext uri="{9D8B030D-6E8A-4147-A177-3AD203B41FA5}">
                      <a16:colId xmlns:a16="http://schemas.microsoft.com/office/drawing/2014/main" val="20000"/>
                    </a:ext>
                  </a:extLst>
                </a:gridCol>
                <a:gridCol w="5383368">
                  <a:extLst>
                    <a:ext uri="{9D8B030D-6E8A-4147-A177-3AD203B41FA5}">
                      <a16:colId xmlns:a16="http://schemas.microsoft.com/office/drawing/2014/main" val="20001"/>
                    </a:ext>
                  </a:extLst>
                </a:gridCol>
              </a:tblGrid>
              <a:tr h="370840">
                <a:tc>
                  <a:txBody>
                    <a:bodyPr/>
                    <a:lstStyle/>
                    <a:p>
                      <a:pPr algn="ctr"/>
                      <a:r>
                        <a:rPr lang="en-US" dirty="0">
                          <a:latin typeface="Engravers MT" pitchFamily="18" charset="0"/>
                        </a:rPr>
                        <a:t>S . No</a:t>
                      </a:r>
                    </a:p>
                  </a:txBody>
                  <a:tcPr/>
                </a:tc>
                <a:tc>
                  <a:txBody>
                    <a:bodyPr/>
                    <a:lstStyle/>
                    <a:p>
                      <a:pPr algn="l"/>
                      <a:r>
                        <a:rPr lang="en-US" dirty="0">
                          <a:latin typeface="Engravers MT" pitchFamily="18" charset="0"/>
                        </a:rPr>
                        <a:t>       Topic</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l"/>
                      <a:r>
                        <a:rPr lang="en-US" dirty="0"/>
                        <a:t>   Introduction</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l"/>
                      <a:r>
                        <a:rPr lang="en-US" dirty="0"/>
                        <a:t>   Objective</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l"/>
                      <a:r>
                        <a:rPr lang="en-US" dirty="0"/>
                        <a:t>   Future Scope</a:t>
                      </a:r>
                    </a:p>
                  </a:txBody>
                  <a:tcPr/>
                </a:tc>
                <a:extLst>
                  <a:ext uri="{0D108BD9-81ED-4DB2-BD59-A6C34878D82A}">
                    <a16:rowId xmlns:a16="http://schemas.microsoft.com/office/drawing/2014/main" val="10004"/>
                  </a:ext>
                </a:extLst>
              </a:tr>
              <a:tr h="355600">
                <a:tc>
                  <a:txBody>
                    <a:bodyPr/>
                    <a:lstStyle/>
                    <a:p>
                      <a:pPr algn="ctr"/>
                      <a:r>
                        <a:rPr lang="en-US" dirty="0"/>
                        <a:t>4.</a:t>
                      </a:r>
                    </a:p>
                  </a:txBody>
                  <a:tcPr/>
                </a:tc>
                <a:tc>
                  <a:txBody>
                    <a:bodyPr/>
                    <a:lstStyle/>
                    <a:p>
                      <a:pPr algn="l"/>
                      <a:r>
                        <a:rPr lang="en-US" dirty="0"/>
                        <a:t>   Data Flow Chart</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l"/>
                      <a:r>
                        <a:rPr lang="en-US" dirty="0"/>
                        <a:t>   Admin Flow Chart</a:t>
                      </a:r>
                    </a:p>
                  </a:txBody>
                  <a:tcPr/>
                </a:tc>
                <a:extLst>
                  <a:ext uri="{0D108BD9-81ED-4DB2-BD59-A6C34878D82A}">
                    <a16:rowId xmlns:a16="http://schemas.microsoft.com/office/drawing/2014/main" val="10006"/>
                  </a:ext>
                </a:extLst>
              </a:tr>
              <a:tr h="370840">
                <a:tc>
                  <a:txBody>
                    <a:bodyPr/>
                    <a:lstStyle/>
                    <a:p>
                      <a:pPr algn="ctr"/>
                      <a:r>
                        <a:rPr lang="en-US" dirty="0"/>
                        <a:t>6.</a:t>
                      </a:r>
                    </a:p>
                  </a:txBody>
                  <a:tcPr/>
                </a:tc>
                <a:tc>
                  <a:txBody>
                    <a:bodyPr/>
                    <a:lstStyle/>
                    <a:p>
                      <a:pPr algn="l"/>
                      <a:r>
                        <a:rPr lang="en-US" dirty="0"/>
                        <a:t>   User Flow Chart</a:t>
                      </a:r>
                    </a:p>
                  </a:txBody>
                  <a:tcPr/>
                </a:tc>
                <a:extLst>
                  <a:ext uri="{0D108BD9-81ED-4DB2-BD59-A6C34878D82A}">
                    <a16:rowId xmlns:a16="http://schemas.microsoft.com/office/drawing/2014/main" val="10007"/>
                  </a:ext>
                </a:extLst>
              </a:tr>
              <a:tr h="370840">
                <a:tc>
                  <a:txBody>
                    <a:bodyPr/>
                    <a:lstStyle/>
                    <a:p>
                      <a:pPr algn="ctr"/>
                      <a:r>
                        <a:rPr lang="en-US" dirty="0"/>
                        <a:t>7.</a:t>
                      </a:r>
                    </a:p>
                  </a:txBody>
                  <a:tcPr/>
                </a:tc>
                <a:tc>
                  <a:txBody>
                    <a:bodyPr/>
                    <a:lstStyle/>
                    <a:p>
                      <a:pPr algn="l"/>
                      <a:r>
                        <a:rPr lang="en-US" dirty="0"/>
                        <a:t>   E R Diagram</a:t>
                      </a:r>
                    </a:p>
                  </a:txBody>
                  <a:tcPr/>
                </a:tc>
                <a:extLst>
                  <a:ext uri="{0D108BD9-81ED-4DB2-BD59-A6C34878D82A}">
                    <a16:rowId xmlns:a16="http://schemas.microsoft.com/office/drawing/2014/main" val="10008"/>
                  </a:ext>
                </a:extLst>
              </a:tr>
              <a:tr h="370840">
                <a:tc>
                  <a:txBody>
                    <a:bodyPr/>
                    <a:lstStyle/>
                    <a:p>
                      <a:pPr algn="ctr"/>
                      <a:r>
                        <a:rPr lang="en-US" dirty="0"/>
                        <a:t>8.</a:t>
                      </a:r>
                    </a:p>
                  </a:txBody>
                  <a:tcPr/>
                </a:tc>
                <a:tc>
                  <a:txBody>
                    <a:bodyPr/>
                    <a:lstStyle/>
                    <a:p>
                      <a:pPr algn="l"/>
                      <a:r>
                        <a:rPr lang="en-US" dirty="0"/>
                        <a:t>   Diagram</a:t>
                      </a:r>
                    </a:p>
                  </a:txBody>
                  <a:tcPr/>
                </a:tc>
                <a:extLst>
                  <a:ext uri="{0D108BD9-81ED-4DB2-BD59-A6C34878D82A}">
                    <a16:rowId xmlns:a16="http://schemas.microsoft.com/office/drawing/2014/main" val="10009"/>
                  </a:ext>
                </a:extLst>
              </a:tr>
              <a:tr h="370840">
                <a:tc>
                  <a:txBody>
                    <a:bodyPr/>
                    <a:lstStyle/>
                    <a:p>
                      <a:pPr algn="ctr"/>
                      <a:r>
                        <a:rPr lang="en-US" dirty="0"/>
                        <a:t>9.</a:t>
                      </a:r>
                    </a:p>
                  </a:txBody>
                  <a:tcPr/>
                </a:tc>
                <a:tc>
                  <a:txBody>
                    <a:bodyPr/>
                    <a:lstStyle/>
                    <a:p>
                      <a:pPr algn="l"/>
                      <a:r>
                        <a:rPr lang="en-US" dirty="0"/>
                        <a:t>   Screen Shots</a:t>
                      </a:r>
                    </a:p>
                  </a:txBody>
                  <a:tcPr/>
                </a:tc>
                <a:extLst>
                  <a:ext uri="{0D108BD9-81ED-4DB2-BD59-A6C34878D82A}">
                    <a16:rowId xmlns:a16="http://schemas.microsoft.com/office/drawing/2014/main" val="10010"/>
                  </a:ext>
                </a:extLst>
              </a:tr>
              <a:tr h="370840">
                <a:tc>
                  <a:txBody>
                    <a:bodyPr/>
                    <a:lstStyle/>
                    <a:p>
                      <a:pPr algn="ctr"/>
                      <a:r>
                        <a:rPr lang="en-US" dirty="0"/>
                        <a:t>10.</a:t>
                      </a:r>
                    </a:p>
                  </a:txBody>
                  <a:tcPr/>
                </a:tc>
                <a:tc>
                  <a:txBody>
                    <a:bodyPr/>
                    <a:lstStyle/>
                    <a:p>
                      <a:pPr algn="l"/>
                      <a:r>
                        <a:rPr lang="en-US" dirty="0"/>
                        <a:t>   Conclusion</a:t>
                      </a:r>
                    </a:p>
                  </a:txBody>
                  <a:tcPr/>
                </a:tc>
                <a:extLst>
                  <a:ext uri="{0D108BD9-81ED-4DB2-BD59-A6C34878D82A}">
                    <a16:rowId xmlns:a16="http://schemas.microsoft.com/office/drawing/2014/main" val="10011"/>
                  </a:ext>
                </a:extLst>
              </a:tr>
              <a:tr h="370840">
                <a:tc>
                  <a:txBody>
                    <a:bodyPr/>
                    <a:lstStyle/>
                    <a:p>
                      <a:pPr algn="ctr"/>
                      <a:r>
                        <a:rPr lang="en-US" dirty="0"/>
                        <a:t>11.</a:t>
                      </a:r>
                    </a:p>
                  </a:txBody>
                  <a:tcPr/>
                </a:tc>
                <a:tc>
                  <a:txBody>
                    <a:bodyPr/>
                    <a:lstStyle/>
                    <a:p>
                      <a:pPr algn="l"/>
                      <a:r>
                        <a:rPr lang="en-US" dirty="0"/>
                        <a:t>   Team Members</a:t>
                      </a:r>
                    </a:p>
                  </a:txBody>
                  <a:tcPr/>
                </a:tc>
                <a:extLst>
                  <a:ext uri="{0D108BD9-81ED-4DB2-BD59-A6C34878D82A}">
                    <a16:rowId xmlns:a16="http://schemas.microsoft.com/office/drawing/2014/main" val="10012"/>
                  </a:ext>
                </a:extLst>
              </a:tr>
              <a:tr h="370840">
                <a:tc>
                  <a:txBody>
                    <a:bodyPr/>
                    <a:lstStyle/>
                    <a:p>
                      <a:pPr algn="ctr"/>
                      <a:r>
                        <a:rPr lang="en-US" dirty="0"/>
                        <a:t>12.</a:t>
                      </a:r>
                    </a:p>
                  </a:txBody>
                  <a:tcPr/>
                </a:tc>
                <a:tc>
                  <a:txBody>
                    <a:bodyPr/>
                    <a:lstStyle/>
                    <a:p>
                      <a:pPr algn="l"/>
                      <a:r>
                        <a:rPr lang="en-US" dirty="0"/>
                        <a:t>   Reference</a:t>
                      </a:r>
                    </a:p>
                  </a:txBody>
                  <a:tcPr/>
                </a:tc>
                <a:extLst>
                  <a:ext uri="{0D108BD9-81ED-4DB2-BD59-A6C34878D82A}">
                    <a16:rowId xmlns:a16="http://schemas.microsoft.com/office/drawing/2014/main" val="10013"/>
                  </a:ext>
                </a:extLst>
              </a:tr>
            </a:tbl>
          </a:graphicData>
        </a:graphic>
      </p:graphicFrame>
      <p:sp>
        <p:nvSpPr>
          <p:cNvPr id="3" name="TextBox 2">
            <a:extLst>
              <a:ext uri="{FF2B5EF4-FFF2-40B4-BE49-F238E27FC236}">
                <a16:creationId xmlns:a16="http://schemas.microsoft.com/office/drawing/2014/main" id="{DA38074A-BDC5-4065-B648-D9863E64A27B}"/>
              </a:ext>
            </a:extLst>
          </p:cNvPr>
          <p:cNvSpPr txBox="1"/>
          <p:nvPr/>
        </p:nvSpPr>
        <p:spPr>
          <a:xfrm>
            <a:off x="2941707" y="146649"/>
            <a:ext cx="6308586" cy="1015663"/>
          </a:xfrm>
          <a:prstGeom prst="rect">
            <a:avLst/>
          </a:prstGeom>
          <a:noFill/>
        </p:spPr>
        <p:txBody>
          <a:bodyPr wrap="none" rtlCol="0">
            <a:spAutoFit/>
          </a:bodyPr>
          <a:lstStyle/>
          <a:p>
            <a:pPr algn="ctr"/>
            <a:r>
              <a:rPr lang="en-US" sz="6000" dirty="0"/>
              <a:t>TABLE OF CONTENT</a:t>
            </a:r>
            <a:endParaRPr lang="en-IN" sz="6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307"/>
            <a:ext cx="10515600" cy="1325563"/>
          </a:xfrm>
        </p:spPr>
        <p:txBody>
          <a:bodyPr/>
          <a:lstStyle/>
          <a:p>
            <a:pPr algn="ctr"/>
            <a:r>
              <a:rPr lang="en-US" b="1" dirty="0"/>
              <a:t>REGISTRATION PAGE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384"/>
          <a:stretch/>
        </p:blipFill>
        <p:spPr>
          <a:xfrm>
            <a:off x="1066800" y="1193366"/>
            <a:ext cx="10058400" cy="5466412"/>
          </a:xfrm>
          <a:prstGeom prst="rect">
            <a:avLst/>
          </a:prstGeom>
        </p:spPr>
      </p:pic>
      <p:cxnSp>
        <p:nvCxnSpPr>
          <p:cNvPr id="8" name="Straight Arrow Connector 7"/>
          <p:cNvCxnSpPr/>
          <p:nvPr/>
        </p:nvCxnSpPr>
        <p:spPr>
          <a:xfrm flipH="1">
            <a:off x="5361709" y="3460173"/>
            <a:ext cx="6182591" cy="1257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11249472" y="3460173"/>
            <a:ext cx="76976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12345</a:t>
            </a:r>
          </a:p>
        </p:txBody>
      </p:sp>
    </p:spTree>
    <p:extLst>
      <p:ext uri="{BB962C8B-B14F-4D97-AF65-F5344CB8AC3E}">
        <p14:creationId xmlns:p14="http://schemas.microsoft.com/office/powerpoint/2010/main" val="703879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687"/>
            <a:ext cx="10515600" cy="1325563"/>
          </a:xfrm>
        </p:spPr>
        <p:txBody>
          <a:bodyPr>
            <a:normAutofit/>
          </a:bodyPr>
          <a:lstStyle/>
          <a:p>
            <a:pPr algn="ctr"/>
            <a:r>
              <a:rPr lang="en-US" sz="4800" b="1" dirty="0"/>
              <a:t>DBMS TABLE OF REGISTRATION PAGE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4" t="20019" r="42665" b="45638"/>
          <a:stretch/>
        </p:blipFill>
        <p:spPr>
          <a:xfrm>
            <a:off x="838200" y="2043977"/>
            <a:ext cx="10327909" cy="3473595"/>
          </a:xfrm>
          <a:prstGeom prst="rect">
            <a:avLst/>
          </a:prstGeom>
        </p:spPr>
      </p:pic>
      <p:grpSp>
        <p:nvGrpSpPr>
          <p:cNvPr id="6" name="Group 5"/>
          <p:cNvGrpSpPr/>
          <p:nvPr/>
        </p:nvGrpSpPr>
        <p:grpSpPr>
          <a:xfrm>
            <a:off x="838200" y="2043978"/>
            <a:ext cx="2563290" cy="3469932"/>
            <a:chOff x="1210100" y="1347787"/>
            <a:chExt cx="2425269" cy="3283092"/>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04" t="20019" r="86967" b="69844"/>
            <a:stretch/>
          </p:blipFill>
          <p:spPr>
            <a:xfrm>
              <a:off x="1210100" y="1347787"/>
              <a:ext cx="2234849" cy="970111"/>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04" t="45863" r="86092" b="45638"/>
            <a:stretch/>
          </p:blipFill>
          <p:spPr>
            <a:xfrm>
              <a:off x="1251664" y="3817570"/>
              <a:ext cx="2383705" cy="813309"/>
            </a:xfrm>
            <a:prstGeom prst="rect">
              <a:avLst/>
            </a:prstGeom>
          </p:spPr>
        </p:pic>
      </p:grpSp>
    </p:spTree>
    <p:extLst>
      <p:ext uri="{BB962C8B-B14F-4D97-AF65-F5344CB8AC3E}">
        <p14:creationId xmlns:p14="http://schemas.microsoft.com/office/powerpoint/2010/main" val="2820005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382"/>
            <a:ext cx="10515600" cy="1325563"/>
          </a:xfrm>
        </p:spPr>
        <p:txBody>
          <a:bodyPr>
            <a:normAutofit/>
          </a:bodyPr>
          <a:lstStyle/>
          <a:p>
            <a:pPr algn="ctr"/>
            <a:r>
              <a:rPr lang="en-US" sz="4800" b="1" dirty="0"/>
              <a:t>SUCESSFULLY REGISTERED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8173"/>
          <a:stretch/>
        </p:blipFill>
        <p:spPr>
          <a:xfrm>
            <a:off x="1066800" y="1325563"/>
            <a:ext cx="10058400" cy="5195455"/>
          </a:xfrm>
          <a:prstGeom prst="rect">
            <a:avLst/>
          </a:prstGeom>
        </p:spPr>
      </p:pic>
    </p:spTree>
    <p:extLst>
      <p:ext uri="{BB962C8B-B14F-4D97-AF65-F5344CB8AC3E}">
        <p14:creationId xmlns:p14="http://schemas.microsoft.com/office/powerpoint/2010/main" val="2838117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698"/>
            <a:ext cx="10515600" cy="1325563"/>
          </a:xfrm>
        </p:spPr>
        <p:txBody>
          <a:bodyPr>
            <a:normAutofit/>
          </a:bodyPr>
          <a:lstStyle/>
          <a:p>
            <a:pPr algn="ctr"/>
            <a:r>
              <a:rPr lang="en-US" sz="4800" b="1" dirty="0"/>
              <a:t>LOGIN PAGE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581"/>
          <a:stretch/>
        </p:blipFill>
        <p:spPr>
          <a:xfrm>
            <a:off x="1066800" y="1205346"/>
            <a:ext cx="10058400" cy="5455227"/>
          </a:xfrm>
          <a:prstGeom prst="rect">
            <a:avLst/>
          </a:prstGeom>
        </p:spPr>
      </p:pic>
      <p:cxnSp>
        <p:nvCxnSpPr>
          <p:cNvPr id="5" name="Straight Arrow Connector 4"/>
          <p:cNvCxnSpPr/>
          <p:nvPr/>
        </p:nvCxnSpPr>
        <p:spPr>
          <a:xfrm flipH="1">
            <a:off x="5288973" y="3158837"/>
            <a:ext cx="6182591" cy="1257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11176736" y="3158837"/>
            <a:ext cx="76976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12345</a:t>
            </a:r>
          </a:p>
        </p:txBody>
      </p:sp>
    </p:spTree>
    <p:extLst>
      <p:ext uri="{BB962C8B-B14F-4D97-AF65-F5344CB8AC3E}">
        <p14:creationId xmlns:p14="http://schemas.microsoft.com/office/powerpoint/2010/main" val="3127297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1"/>
            <a:ext cx="10515600" cy="1325563"/>
          </a:xfrm>
        </p:spPr>
        <p:txBody>
          <a:bodyPr>
            <a:normAutofit/>
          </a:bodyPr>
          <a:lstStyle/>
          <a:p>
            <a:pPr algn="ctr"/>
            <a:r>
              <a:rPr lang="en-US" sz="4800" b="1" dirty="0"/>
              <a:t>USER WELCOME PAGE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14"/>
          <a:stretch/>
        </p:blipFill>
        <p:spPr>
          <a:xfrm>
            <a:off x="1066800" y="1171143"/>
            <a:ext cx="10058400" cy="5476009"/>
          </a:xfrm>
          <a:prstGeom prst="rect">
            <a:avLst/>
          </a:prstGeom>
        </p:spPr>
      </p:pic>
    </p:spTree>
    <p:extLst>
      <p:ext uri="{BB962C8B-B14F-4D97-AF65-F5344CB8AC3E}">
        <p14:creationId xmlns:p14="http://schemas.microsoft.com/office/powerpoint/2010/main" val="1236787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IN" sz="4800" b="1" dirty="0"/>
              <a:t>USER VOTING PAGE</a:t>
            </a:r>
            <a:endParaRPr lang="en-US" sz="4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398"/>
          <a:stretch/>
        </p:blipFill>
        <p:spPr>
          <a:xfrm>
            <a:off x="1066800" y="1215737"/>
            <a:ext cx="10058400" cy="5465618"/>
          </a:xfrm>
          <a:prstGeom prst="rect">
            <a:avLst/>
          </a:prstGeom>
        </p:spPr>
      </p:pic>
    </p:spTree>
    <p:extLst>
      <p:ext uri="{BB962C8B-B14F-4D97-AF65-F5344CB8AC3E}">
        <p14:creationId xmlns:p14="http://schemas.microsoft.com/office/powerpoint/2010/main" val="2152616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IN" sz="4800" b="1" dirty="0"/>
              <a:t>VOTE CONFIRMATION ALERT BOX</a:t>
            </a:r>
            <a:endParaRPr lang="en-US" sz="4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200"/>
          <a:stretch/>
        </p:blipFill>
        <p:spPr>
          <a:xfrm>
            <a:off x="1066800" y="1235724"/>
            <a:ext cx="10058400" cy="5476803"/>
          </a:xfrm>
          <a:prstGeom prst="rect">
            <a:avLst/>
          </a:prstGeom>
        </p:spPr>
      </p:pic>
      <p:sp>
        <p:nvSpPr>
          <p:cNvPr id="4" name="Rectangle 3"/>
          <p:cNvSpPr/>
          <p:nvPr/>
        </p:nvSpPr>
        <p:spPr>
          <a:xfrm>
            <a:off x="6550146" y="3844636"/>
            <a:ext cx="66114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4140103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700" y="0"/>
            <a:ext cx="10515600" cy="1325563"/>
          </a:xfrm>
        </p:spPr>
        <p:txBody>
          <a:bodyPr>
            <a:normAutofit/>
          </a:bodyPr>
          <a:lstStyle/>
          <a:p>
            <a:r>
              <a:rPr lang="en-IN" b="1" dirty="0"/>
              <a:t>THANK YOU PAGE AGTER SUCCESS VOTING</a:t>
            </a:r>
            <a:endParaRPr lang="en-US"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398"/>
          <a:stretch/>
        </p:blipFill>
        <p:spPr>
          <a:xfrm>
            <a:off x="1066800" y="1027906"/>
            <a:ext cx="10058400" cy="5465618"/>
          </a:xfrm>
          <a:prstGeom prst="rect">
            <a:avLst/>
          </a:prstGeom>
        </p:spPr>
      </p:pic>
      <p:cxnSp>
        <p:nvCxnSpPr>
          <p:cNvPr id="4" name="Straight Arrow Connector 3"/>
          <p:cNvCxnSpPr/>
          <p:nvPr/>
        </p:nvCxnSpPr>
        <p:spPr>
          <a:xfrm flipH="1" flipV="1">
            <a:off x="10858500" y="1797627"/>
            <a:ext cx="613065" cy="1361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Rectangle 4"/>
          <p:cNvSpPr/>
          <p:nvPr/>
        </p:nvSpPr>
        <p:spPr>
          <a:xfrm>
            <a:off x="11260283" y="3169229"/>
            <a:ext cx="800100" cy="461665"/>
          </a:xfrm>
          <a:prstGeom prst="rect">
            <a:avLst/>
          </a:prstGeom>
          <a:noFill/>
        </p:spPr>
        <p:txBody>
          <a:bodyPr wrap="squar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LOGOUT </a:t>
            </a:r>
          </a:p>
          <a:p>
            <a:pPr algn="ctr"/>
            <a:r>
              <a:rPr lang="en-IN" sz="1200" dirty="0">
                <a:ln w="0"/>
                <a:effectLst>
                  <a:outerShdw blurRad="38100" dist="19050" dir="2700000" algn="tl" rotWithShape="0">
                    <a:schemeClr val="dk1">
                      <a:alpha val="40000"/>
                    </a:schemeClr>
                  </a:outerShdw>
                </a:effectLst>
              </a:rPr>
              <a:t>HERE</a:t>
            </a:r>
            <a:endParaRPr lang="en-US"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6779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normAutofit/>
          </a:bodyPr>
          <a:lstStyle/>
          <a:p>
            <a:pPr algn="ctr"/>
            <a:r>
              <a:rPr lang="en-IN" sz="4800" b="1" dirty="0"/>
              <a:t>LOGOUT PAGE</a:t>
            </a:r>
            <a:endParaRPr lang="en-US" sz="4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68"/>
          <a:stretch/>
        </p:blipFill>
        <p:spPr>
          <a:xfrm>
            <a:off x="1066800" y="1183769"/>
            <a:ext cx="10058400" cy="5456021"/>
          </a:xfrm>
          <a:prstGeom prst="rect">
            <a:avLst/>
          </a:prstGeom>
        </p:spPr>
      </p:pic>
    </p:spTree>
    <p:extLst>
      <p:ext uri="{BB962C8B-B14F-4D97-AF65-F5344CB8AC3E}">
        <p14:creationId xmlns:p14="http://schemas.microsoft.com/office/powerpoint/2010/main" val="3204537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2130"/>
            <a:ext cx="10515600" cy="1325563"/>
          </a:xfrm>
        </p:spPr>
        <p:txBody>
          <a:bodyPr>
            <a:normAutofit/>
          </a:bodyPr>
          <a:lstStyle/>
          <a:p>
            <a:pPr algn="ctr"/>
            <a:r>
              <a:rPr lang="en-IN" sz="4800" b="1" dirty="0"/>
              <a:t>TO CHECK VOTING RESULT</a:t>
            </a:r>
            <a:endParaRPr lang="en-US" sz="4800" b="1" dirty="0"/>
          </a:p>
        </p:txBody>
      </p:sp>
      <p:sp>
        <p:nvSpPr>
          <p:cNvPr id="3" name="Title 1"/>
          <p:cNvSpPr txBox="1">
            <a:spLocks/>
          </p:cNvSpPr>
          <p:nvPr/>
        </p:nvSpPr>
        <p:spPr>
          <a:xfrm>
            <a:off x="838199" y="4351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dirty="0"/>
              <a:t>-ONLY ADMIN CAN SEE THE RESULT ON ADMIN LOGIN</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398"/>
          <a:stretch/>
        </p:blipFill>
        <p:spPr>
          <a:xfrm>
            <a:off x="1376795" y="1430915"/>
            <a:ext cx="9438409" cy="5128722"/>
          </a:xfrm>
          <a:prstGeom prst="rect">
            <a:avLst/>
          </a:prstGeom>
        </p:spPr>
      </p:pic>
      <p:cxnSp>
        <p:nvCxnSpPr>
          <p:cNvPr id="5" name="Straight Arrow Connector 4"/>
          <p:cNvCxnSpPr/>
          <p:nvPr/>
        </p:nvCxnSpPr>
        <p:spPr>
          <a:xfrm flipH="1">
            <a:off x="7169727" y="3158837"/>
            <a:ext cx="4301839" cy="1080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11260283" y="3242257"/>
            <a:ext cx="800100" cy="646331"/>
          </a:xfrm>
          <a:prstGeom prst="rect">
            <a:avLst/>
          </a:prstGeom>
          <a:noFill/>
        </p:spPr>
        <p:txBody>
          <a:bodyPr wrap="square" lIns="91440" tIns="45720" rIns="91440" bIns="45720">
            <a:spAutoFit/>
          </a:bodyPr>
          <a:lstStyle/>
          <a:p>
            <a:pPr algn="ctr"/>
            <a:r>
              <a:rPr lang="en-IN" sz="1200" b="0" cap="none" spc="0" dirty="0">
                <a:ln w="0"/>
                <a:solidFill>
                  <a:schemeClr val="tx1"/>
                </a:solidFill>
                <a:effectLst>
                  <a:outerShdw blurRad="38100" dist="19050" dir="2700000" algn="tl" rotWithShape="0">
                    <a:schemeClr val="dk1">
                      <a:alpha val="40000"/>
                    </a:schemeClr>
                  </a:outerShdw>
                </a:effectLst>
              </a:rPr>
              <a:t>NUMBER OF VOTES</a:t>
            </a:r>
            <a:br>
              <a:rPr lang="en-IN" sz="1200" b="0" cap="none" spc="0" dirty="0">
                <a:ln w="0"/>
                <a:solidFill>
                  <a:schemeClr val="tx1"/>
                </a:solidFill>
                <a:effectLst>
                  <a:outerShdw blurRad="38100" dist="19050" dir="2700000" algn="tl" rotWithShape="0">
                    <a:schemeClr val="dk1">
                      <a:alpha val="40000"/>
                    </a:schemeClr>
                  </a:outerShdw>
                </a:effectLst>
              </a:rPr>
            </a:br>
            <a:r>
              <a:rPr lang="en-IN" sz="1200" b="0" cap="none" spc="0" dirty="0">
                <a:ln w="0"/>
                <a:solidFill>
                  <a:schemeClr val="tx1"/>
                </a:solidFill>
                <a:effectLst>
                  <a:outerShdw blurRad="38100" dist="19050" dir="2700000" algn="tl" rotWithShape="0">
                    <a:schemeClr val="dk1">
                      <a:alpha val="40000"/>
                    </a:schemeClr>
                  </a:outerShdw>
                </a:effectLst>
              </a:rPr>
              <a:t>HERE</a:t>
            </a:r>
            <a:endParaRPr lang="en-US"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444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E1258-6879-40B7-B84D-A3C128F229DD}"/>
              </a:ext>
            </a:extLst>
          </p:cNvPr>
          <p:cNvSpPr>
            <a:spLocks noGrp="1"/>
          </p:cNvSpPr>
          <p:nvPr>
            <p:ph type="title"/>
          </p:nvPr>
        </p:nvSpPr>
        <p:spPr/>
        <p:txBody>
          <a:bodyPr>
            <a:normAutofit/>
          </a:bodyPr>
          <a:lstStyle/>
          <a:p>
            <a:pPr algn="ctr"/>
            <a:r>
              <a:rPr lang="en-US" sz="6000" b="1" dirty="0"/>
              <a:t>INTRODUCTION</a:t>
            </a:r>
            <a:endParaRPr lang="en-IN" sz="6000" b="1" dirty="0"/>
          </a:p>
        </p:txBody>
      </p:sp>
      <p:sp>
        <p:nvSpPr>
          <p:cNvPr id="3" name="Content Placeholder 2">
            <a:extLst>
              <a:ext uri="{FF2B5EF4-FFF2-40B4-BE49-F238E27FC236}">
                <a16:creationId xmlns:a16="http://schemas.microsoft.com/office/drawing/2014/main" id="{209598ED-4E09-42E0-8299-DBD4F54D7A01}"/>
              </a:ext>
            </a:extLst>
          </p:cNvPr>
          <p:cNvSpPr>
            <a:spLocks noGrp="1"/>
          </p:cNvSpPr>
          <p:nvPr>
            <p:ph idx="1"/>
          </p:nvPr>
        </p:nvSpPr>
        <p:spPr>
          <a:xfrm>
            <a:off x="838200" y="1690688"/>
            <a:ext cx="10515600" cy="4351338"/>
          </a:xfrm>
        </p:spPr>
        <p:txBody>
          <a:bodyPr>
            <a:normAutofit/>
          </a:bodyPr>
          <a:lstStyle/>
          <a:p>
            <a:pPr marL="0" indent="0">
              <a:buNone/>
            </a:pPr>
            <a:r>
              <a:rPr lang="en-IN" sz="2400" dirty="0"/>
              <a:t>“ONLINE VOTING SYSTEM” is an online voting technique. It is based on the other online services like “ONLINE RESERVATION SYSTEM” .In this system people who have citizenship of INDIA and whose age is above 18 years of any gender can give his\her vote online without going to any polling booth.</a:t>
            </a:r>
          </a:p>
          <a:p>
            <a:pPr marL="0" indent="0">
              <a:buNone/>
            </a:pPr>
            <a:r>
              <a:rPr lang="en-IN" sz="2400" dirty="0"/>
              <a:t> </a:t>
            </a:r>
          </a:p>
          <a:p>
            <a:pPr marL="0" indent="0">
              <a:buNone/>
            </a:pPr>
            <a:r>
              <a:rPr lang="en-IN" sz="2400" dirty="0"/>
              <a:t>In “ONLINE VOTING SYSTEM” a voter can use his\her voting right online without any difficulty. He\She has to fill a registration form to register himself\herself. All the entries is checked by the DATABASE which has already all information about the voter. If all the entries are correct then a USER ID and PASSWORD is given to the voter, by using that ID and PASSWORD he\she can use his\her vote. If conditions are wrong then that entry will be discarded.</a:t>
            </a:r>
          </a:p>
        </p:txBody>
      </p:sp>
    </p:spTree>
    <p:extLst>
      <p:ext uri="{BB962C8B-B14F-4D97-AF65-F5344CB8AC3E}">
        <p14:creationId xmlns:p14="http://schemas.microsoft.com/office/powerpoint/2010/main" val="2078546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A370-1F54-442D-B83D-6DDB21727C13}"/>
              </a:ext>
            </a:extLst>
          </p:cNvPr>
          <p:cNvSpPr>
            <a:spLocks noGrp="1"/>
          </p:cNvSpPr>
          <p:nvPr>
            <p:ph type="title"/>
          </p:nvPr>
        </p:nvSpPr>
        <p:spPr/>
        <p:txBody>
          <a:bodyPr>
            <a:normAutofit/>
          </a:bodyPr>
          <a:lstStyle/>
          <a:p>
            <a:pPr algn="ctr"/>
            <a:r>
              <a:rPr lang="en-US" sz="6000" b="1" dirty="0"/>
              <a:t>CONCLUSION</a:t>
            </a:r>
            <a:endParaRPr lang="en-IN" sz="6000" b="1" dirty="0"/>
          </a:p>
        </p:txBody>
      </p:sp>
      <p:sp>
        <p:nvSpPr>
          <p:cNvPr id="3" name="Rectangle 2">
            <a:extLst>
              <a:ext uri="{FF2B5EF4-FFF2-40B4-BE49-F238E27FC236}">
                <a16:creationId xmlns:a16="http://schemas.microsoft.com/office/drawing/2014/main" id="{E23FB27D-FF94-481E-9519-4649E16B66B1}"/>
              </a:ext>
            </a:extLst>
          </p:cNvPr>
          <p:cNvSpPr/>
          <p:nvPr/>
        </p:nvSpPr>
        <p:spPr>
          <a:xfrm>
            <a:off x="1193321" y="1690688"/>
            <a:ext cx="9805358" cy="3108543"/>
          </a:xfrm>
          <a:prstGeom prst="rect">
            <a:avLst/>
          </a:prstGeom>
        </p:spPr>
        <p:txBody>
          <a:bodyPr wrap="square">
            <a:spAutoFit/>
          </a:bodyPr>
          <a:lstStyle/>
          <a:p>
            <a:pPr marL="457200" indent="-457200">
              <a:buFont typeface="Arial" panose="020B0604020202020204" pitchFamily="34" charset="0"/>
              <a:buChar char="•"/>
            </a:pPr>
            <a:r>
              <a:rPr lang="en-US" sz="2800" dirty="0"/>
              <a:t>Generally voting has to be perform by user by going to the voting center. Many users like army person or NRI cannot come to the voting place.</a:t>
            </a:r>
          </a:p>
          <a:p>
            <a:pPr marL="457200" indent="-457200">
              <a:buFont typeface="Arial" panose="020B0604020202020204" pitchFamily="34" charset="0"/>
              <a:buChar char="•"/>
            </a:pPr>
            <a:r>
              <a:rPr lang="en-US" sz="2800" dirty="0"/>
              <a:t>Therefore we have to implement a online voting system by which the users can vote over the online. It is one of the greatest advantage for NRI and person who go outside the country they  can vote on online by our software.</a:t>
            </a:r>
            <a:endParaRPr lang="en-IN" sz="2800" dirty="0"/>
          </a:p>
        </p:txBody>
      </p:sp>
    </p:spTree>
    <p:extLst>
      <p:ext uri="{BB962C8B-B14F-4D97-AF65-F5344CB8AC3E}">
        <p14:creationId xmlns:p14="http://schemas.microsoft.com/office/powerpoint/2010/main" val="3829215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66B6-F920-4386-9CC4-8AC0FF8834CD}"/>
              </a:ext>
            </a:extLst>
          </p:cNvPr>
          <p:cNvSpPr>
            <a:spLocks noGrp="1"/>
          </p:cNvSpPr>
          <p:nvPr>
            <p:ph type="title"/>
          </p:nvPr>
        </p:nvSpPr>
        <p:spPr/>
        <p:txBody>
          <a:bodyPr>
            <a:normAutofit/>
          </a:bodyPr>
          <a:lstStyle/>
          <a:p>
            <a:pPr algn="ctr"/>
            <a:r>
              <a:rPr lang="en-US" sz="6000" b="1" dirty="0"/>
              <a:t>TEAM MEMBERS</a:t>
            </a:r>
            <a:endParaRPr lang="en-IN" sz="6000" b="1" dirty="0"/>
          </a:p>
        </p:txBody>
      </p:sp>
      <p:sp>
        <p:nvSpPr>
          <p:cNvPr id="3" name="Content Placeholder 2">
            <a:extLst>
              <a:ext uri="{FF2B5EF4-FFF2-40B4-BE49-F238E27FC236}">
                <a16:creationId xmlns:a16="http://schemas.microsoft.com/office/drawing/2014/main" id="{CE8B4E77-374B-4B9F-B04E-3866735C12BA}"/>
              </a:ext>
            </a:extLst>
          </p:cNvPr>
          <p:cNvSpPr>
            <a:spLocks noGrp="1"/>
          </p:cNvSpPr>
          <p:nvPr>
            <p:ph idx="1"/>
          </p:nvPr>
        </p:nvSpPr>
        <p:spPr/>
        <p:txBody>
          <a:bodyPr>
            <a:normAutofit/>
          </a:bodyPr>
          <a:lstStyle/>
          <a:p>
            <a:pPr>
              <a:buFont typeface="Wingdings" panose="05000000000000000000" pitchFamily="2" charset="2"/>
              <a:buChar char="Ø"/>
            </a:pPr>
            <a:r>
              <a:rPr lang="en-US" sz="3600" dirty="0"/>
              <a:t>T</a:t>
            </a:r>
            <a:r>
              <a:rPr lang="en-IN" sz="3600" dirty="0" err="1"/>
              <a:t>anmay</a:t>
            </a:r>
            <a:r>
              <a:rPr lang="en-IN" sz="3600" dirty="0"/>
              <a:t> Gupta</a:t>
            </a:r>
          </a:p>
          <a:p>
            <a:pPr>
              <a:buFont typeface="Wingdings" panose="05000000000000000000" pitchFamily="2" charset="2"/>
              <a:buChar char="Ø"/>
            </a:pPr>
            <a:r>
              <a:rPr lang="en-US" sz="3600" dirty="0"/>
              <a:t>U</a:t>
            </a:r>
            <a:r>
              <a:rPr lang="en-IN" sz="3600" dirty="0" err="1"/>
              <a:t>tkarsh</a:t>
            </a:r>
            <a:r>
              <a:rPr lang="en-IN" sz="3600" dirty="0"/>
              <a:t> Garg</a:t>
            </a:r>
          </a:p>
          <a:p>
            <a:pPr>
              <a:buFont typeface="Wingdings" panose="05000000000000000000" pitchFamily="2" charset="2"/>
              <a:buChar char="Ø"/>
            </a:pPr>
            <a:r>
              <a:rPr lang="en-US" sz="3600" dirty="0"/>
              <a:t>V</a:t>
            </a:r>
            <a:r>
              <a:rPr lang="en-IN" sz="3600" dirty="0" err="1"/>
              <a:t>aibhav</a:t>
            </a:r>
            <a:r>
              <a:rPr lang="en-IN" sz="3600" dirty="0"/>
              <a:t> Srivastava</a:t>
            </a:r>
            <a:endParaRPr lang="en-US" sz="3600" dirty="0"/>
          </a:p>
          <a:p>
            <a:pPr>
              <a:buFont typeface="Wingdings" panose="05000000000000000000" pitchFamily="2" charset="2"/>
              <a:buChar char="Ø"/>
            </a:pPr>
            <a:r>
              <a:rPr lang="en-US" sz="3600" dirty="0" err="1"/>
              <a:t>Komal</a:t>
            </a:r>
            <a:r>
              <a:rPr lang="en-US" sz="3600" dirty="0"/>
              <a:t> Dixit</a:t>
            </a:r>
            <a:endParaRPr lang="en-IN" sz="3600" dirty="0"/>
          </a:p>
        </p:txBody>
      </p:sp>
    </p:spTree>
    <p:extLst>
      <p:ext uri="{BB962C8B-B14F-4D97-AF65-F5344CB8AC3E}">
        <p14:creationId xmlns:p14="http://schemas.microsoft.com/office/powerpoint/2010/main" val="1923039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98D78-1958-45DB-877E-50A204D27653}"/>
              </a:ext>
            </a:extLst>
          </p:cNvPr>
          <p:cNvSpPr>
            <a:spLocks noGrp="1"/>
          </p:cNvSpPr>
          <p:nvPr>
            <p:ph type="title"/>
          </p:nvPr>
        </p:nvSpPr>
        <p:spPr/>
        <p:txBody>
          <a:bodyPr>
            <a:normAutofit/>
          </a:bodyPr>
          <a:lstStyle/>
          <a:p>
            <a:pPr algn="ctr"/>
            <a:r>
              <a:rPr lang="en-US" sz="6000" b="1" dirty="0"/>
              <a:t>REFERENCE</a:t>
            </a:r>
            <a:endParaRPr lang="en-IN" sz="6000" b="1" dirty="0"/>
          </a:p>
        </p:txBody>
      </p:sp>
      <p:sp>
        <p:nvSpPr>
          <p:cNvPr id="3" name="Rectangle 2">
            <a:extLst>
              <a:ext uri="{FF2B5EF4-FFF2-40B4-BE49-F238E27FC236}">
                <a16:creationId xmlns:a16="http://schemas.microsoft.com/office/drawing/2014/main" id="{C2544573-16D0-4B10-A5E4-816B362F9F0E}"/>
              </a:ext>
            </a:extLst>
          </p:cNvPr>
          <p:cNvSpPr/>
          <p:nvPr/>
        </p:nvSpPr>
        <p:spPr>
          <a:xfrm>
            <a:off x="838200" y="2078877"/>
            <a:ext cx="6941301" cy="1754326"/>
          </a:xfrm>
          <a:prstGeom prst="rect">
            <a:avLst/>
          </a:prstGeom>
        </p:spPr>
        <p:txBody>
          <a:bodyPr wrap="square">
            <a:spAutoFit/>
          </a:bodyPr>
          <a:lstStyle/>
          <a:p>
            <a:pPr marL="285750" indent="-285750">
              <a:buFont typeface="Arial" panose="020B0604020202020204" pitchFamily="34" charset="0"/>
              <a:buChar char="•"/>
            </a:pPr>
            <a:r>
              <a:rPr lang="en-IN" sz="3600" dirty="0"/>
              <a:t>www.google.com</a:t>
            </a:r>
          </a:p>
          <a:p>
            <a:pPr marL="285750" indent="-285750">
              <a:buFont typeface="Arial" panose="020B0604020202020204" pitchFamily="34" charset="0"/>
              <a:buChar char="•"/>
            </a:pPr>
            <a:r>
              <a:rPr lang="en-IN" sz="3600" dirty="0"/>
              <a:t>www.wikipedia.com</a:t>
            </a:r>
          </a:p>
          <a:p>
            <a:pPr marL="285750" indent="-285750">
              <a:buFont typeface="Arial" panose="020B0604020202020204" pitchFamily="34" charset="0"/>
              <a:buChar char="•"/>
            </a:pPr>
            <a:r>
              <a:rPr lang="en-IN" sz="3600" dirty="0"/>
              <a:t>www.yahoo.com</a:t>
            </a:r>
          </a:p>
        </p:txBody>
      </p:sp>
    </p:spTree>
    <p:extLst>
      <p:ext uri="{BB962C8B-B14F-4D97-AF65-F5344CB8AC3E}">
        <p14:creationId xmlns:p14="http://schemas.microsoft.com/office/powerpoint/2010/main" val="2538778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7210-0A8F-4370-962F-702AC987A85E}"/>
              </a:ext>
            </a:extLst>
          </p:cNvPr>
          <p:cNvSpPr>
            <a:spLocks noGrp="1"/>
          </p:cNvSpPr>
          <p:nvPr>
            <p:ph type="title"/>
          </p:nvPr>
        </p:nvSpPr>
        <p:spPr>
          <a:xfrm>
            <a:off x="838200" y="365125"/>
            <a:ext cx="10255370" cy="5992543"/>
          </a:xfrm>
        </p:spPr>
        <p:txBody>
          <a:bodyPr>
            <a:noAutofit/>
          </a:bodyPr>
          <a:lstStyle/>
          <a:p>
            <a:pPr algn="ctr"/>
            <a:r>
              <a:rPr lang="en-US" sz="9600" dirty="0"/>
              <a:t>THANK YOU</a:t>
            </a:r>
            <a:endParaRPr lang="en-IN" sz="9600" dirty="0"/>
          </a:p>
        </p:txBody>
      </p:sp>
    </p:spTree>
    <p:extLst>
      <p:ext uri="{BB962C8B-B14F-4D97-AF65-F5344CB8AC3E}">
        <p14:creationId xmlns:p14="http://schemas.microsoft.com/office/powerpoint/2010/main" val="51224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1C28-AEE5-4AD6-B6AD-08218C0E68BE}"/>
              </a:ext>
            </a:extLst>
          </p:cNvPr>
          <p:cNvSpPr>
            <a:spLocks noGrp="1"/>
          </p:cNvSpPr>
          <p:nvPr>
            <p:ph type="title"/>
          </p:nvPr>
        </p:nvSpPr>
        <p:spPr/>
        <p:txBody>
          <a:bodyPr>
            <a:normAutofit/>
          </a:bodyPr>
          <a:lstStyle/>
          <a:p>
            <a:pPr algn="ctr"/>
            <a:r>
              <a:rPr lang="en-US" sz="6000" b="1" dirty="0"/>
              <a:t>OBJECTIVE</a:t>
            </a:r>
            <a:endParaRPr lang="en-IN" sz="6000" b="1" dirty="0"/>
          </a:p>
        </p:txBody>
      </p:sp>
      <p:sp>
        <p:nvSpPr>
          <p:cNvPr id="3" name="Content Placeholder 2">
            <a:extLst>
              <a:ext uri="{FF2B5EF4-FFF2-40B4-BE49-F238E27FC236}">
                <a16:creationId xmlns:a16="http://schemas.microsoft.com/office/drawing/2014/main" id="{67BCE6A7-03B8-47ED-979F-52F3E9D11F42}"/>
              </a:ext>
            </a:extLst>
          </p:cNvPr>
          <p:cNvSpPr>
            <a:spLocks noGrp="1"/>
          </p:cNvSpPr>
          <p:nvPr>
            <p:ph idx="1"/>
          </p:nvPr>
        </p:nvSpPr>
        <p:spPr/>
        <p:txBody>
          <a:bodyPr>
            <a:normAutofit/>
          </a:bodyPr>
          <a:lstStyle/>
          <a:p>
            <a:pPr marL="0" indent="0">
              <a:buNone/>
            </a:pPr>
            <a:r>
              <a:rPr lang="en-IN" sz="2400" dirty="0"/>
              <a:t>The most crucial factor for a system like e-VOTE to be successful is to exhibit a Voting Protocol that can prevent opportunities for fraud or for sacrificing the voter's privacy</a:t>
            </a:r>
          </a:p>
          <a:p>
            <a:pPr marL="0" indent="0">
              <a:buNone/>
            </a:pPr>
            <a:r>
              <a:rPr lang="en-IN" sz="2400" dirty="0"/>
              <a:t>The Voting Protocol that will be designed and implemented for the e-VOTE system will combine the advantages of existing protocols and techniques, while at the same time it will aim at eliminating most of the identified deficiencies and problems. The related attributes that the </a:t>
            </a:r>
            <a:r>
              <a:rPr lang="en-IN" sz="2400" dirty="0" err="1"/>
              <a:t>eVOTE</a:t>
            </a:r>
            <a:r>
              <a:rPr lang="en-IN" sz="2400" dirty="0"/>
              <a:t> system will fully support, and against which it will be extensively tested and validated, are listed below. These attributes can be also considered, according to the literature, as a set of criteria for a "good" electronic voting system that can easily enjoy the trust and confidence of the voters and process organizers.</a:t>
            </a:r>
          </a:p>
          <a:p>
            <a:pPr marL="0" indent="0">
              <a:buNone/>
            </a:pPr>
            <a:endParaRPr lang="en-IN" sz="2400" dirty="0"/>
          </a:p>
        </p:txBody>
      </p:sp>
    </p:spTree>
    <p:extLst>
      <p:ext uri="{BB962C8B-B14F-4D97-AF65-F5344CB8AC3E}">
        <p14:creationId xmlns:p14="http://schemas.microsoft.com/office/powerpoint/2010/main" val="137305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18271-543D-492C-8A09-156F3FAE056F}"/>
              </a:ext>
            </a:extLst>
          </p:cNvPr>
          <p:cNvSpPr>
            <a:spLocks noGrp="1"/>
          </p:cNvSpPr>
          <p:nvPr>
            <p:ph type="title"/>
          </p:nvPr>
        </p:nvSpPr>
        <p:spPr/>
        <p:txBody>
          <a:bodyPr>
            <a:normAutofit/>
          </a:bodyPr>
          <a:lstStyle/>
          <a:p>
            <a:pPr algn="ctr"/>
            <a:r>
              <a:rPr lang="en-IN" sz="6000" b="1" dirty="0"/>
              <a:t>FUTURE SCOPE</a:t>
            </a:r>
            <a:endParaRPr lang="en-IN" sz="6000" dirty="0"/>
          </a:p>
        </p:txBody>
      </p:sp>
      <p:sp>
        <p:nvSpPr>
          <p:cNvPr id="3" name="Content Placeholder 2">
            <a:extLst>
              <a:ext uri="{FF2B5EF4-FFF2-40B4-BE49-F238E27FC236}">
                <a16:creationId xmlns:a16="http://schemas.microsoft.com/office/drawing/2014/main" id="{CBC72192-04B2-41BA-AC90-5AD935BDD85C}"/>
              </a:ext>
            </a:extLst>
          </p:cNvPr>
          <p:cNvSpPr>
            <a:spLocks noGrp="1"/>
          </p:cNvSpPr>
          <p:nvPr>
            <p:ph idx="1"/>
          </p:nvPr>
        </p:nvSpPr>
        <p:spPr/>
        <p:txBody>
          <a:bodyPr>
            <a:noAutofit/>
          </a:bodyPr>
          <a:lstStyle/>
          <a:p>
            <a:pPr marL="0" indent="0">
              <a:buNone/>
            </a:pPr>
            <a:r>
              <a:rPr lang="en-IN" sz="2000" dirty="0"/>
              <a:t>A Scope survey suggested more than two thirds of the general election polling stations failed basic access tests. Ms Scott [of Scope] said the country’s voting system “isn’t working for other voters either,” demonstrated by “scores of people queuing outside polling stations” at the recent general election. “Over the last decade there has been next to no improvement in the overall accessibility of polling stations or postal voting “There is a pressing need for clearer accountability over how elections are delivered, to help improve the accessibility of current voting methods, as well as expanding these to include alternative methods.  “Unless this happens disabled people will continue to struggle to exercise their right to vote “ In a digital age where people can vote by text for the X-Factor and shop and bank online, our voting system really needs to catch up.” Although Scope’s report highlights a significant problems, the proposed solution – online and text voting – would bring its own major problems. Both have been tested out in the UK in a series of pilots with mixed results. Although the pilot series was often popular with the public, it has also been unpopular with many IT security experts who doubt the security of such voting methods, the systems were often unreliable and they were far more expensive than traditional voting methods. They also did not raise turnout significantly. For a good recent summary of the case against these sorts of new voting methods.</a:t>
            </a:r>
          </a:p>
        </p:txBody>
      </p:sp>
    </p:spTree>
    <p:extLst>
      <p:ext uri="{BB962C8B-B14F-4D97-AF65-F5344CB8AC3E}">
        <p14:creationId xmlns:p14="http://schemas.microsoft.com/office/powerpoint/2010/main" val="3984511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730A-2707-4A72-85D7-EEA20368F5E5}"/>
              </a:ext>
            </a:extLst>
          </p:cNvPr>
          <p:cNvSpPr>
            <a:spLocks noGrp="1"/>
          </p:cNvSpPr>
          <p:nvPr>
            <p:ph type="ctrTitle"/>
          </p:nvPr>
        </p:nvSpPr>
        <p:spPr>
          <a:xfrm>
            <a:off x="3156011" y="656947"/>
            <a:ext cx="5879977" cy="1033093"/>
          </a:xfrm>
        </p:spPr>
        <p:txBody>
          <a:bodyPr>
            <a:normAutofit/>
          </a:bodyPr>
          <a:lstStyle/>
          <a:p>
            <a:r>
              <a:rPr lang="en-US" b="1" dirty="0"/>
              <a:t>DATA FLOWCHART</a:t>
            </a:r>
            <a:endParaRPr lang="en-IN" b="1" dirty="0"/>
          </a:p>
        </p:txBody>
      </p:sp>
      <p:sp>
        <p:nvSpPr>
          <p:cNvPr id="3" name="Subtitle 2">
            <a:extLst>
              <a:ext uri="{FF2B5EF4-FFF2-40B4-BE49-F238E27FC236}">
                <a16:creationId xmlns:a16="http://schemas.microsoft.com/office/drawing/2014/main" id="{11F35590-BACD-474E-A8C5-2388EDE616FE}"/>
              </a:ext>
            </a:extLst>
          </p:cNvPr>
          <p:cNvSpPr>
            <a:spLocks noGrp="1"/>
          </p:cNvSpPr>
          <p:nvPr>
            <p:ph type="subTitle" idx="1"/>
          </p:nvPr>
        </p:nvSpPr>
        <p:spPr>
          <a:xfrm>
            <a:off x="1523999" y="2272683"/>
            <a:ext cx="9395535" cy="4252404"/>
          </a:xfrm>
        </p:spPr>
        <p:txBody>
          <a:bodyPr>
            <a:normAutofit/>
          </a:bodyPr>
          <a:lstStyle/>
          <a:p>
            <a:pPr algn="l"/>
            <a:r>
              <a:rPr lang="en-US" sz="2800" dirty="0"/>
              <a:t>A </a:t>
            </a:r>
            <a:r>
              <a:rPr lang="en-US" sz="2800" b="1" dirty="0"/>
              <a:t>data flow diagram </a:t>
            </a:r>
            <a:r>
              <a:rPr lang="en-US" sz="2800" dirty="0"/>
              <a:t>(</a:t>
            </a:r>
            <a:r>
              <a:rPr lang="en-US" sz="2800" b="1" dirty="0"/>
              <a:t>DFD</a:t>
            </a:r>
            <a:r>
              <a:rPr lang="en-US" sz="2800" dirty="0"/>
              <a:t>) is a graphical representation of the "flow" of data through an information system, modeling its </a:t>
            </a:r>
            <a:r>
              <a:rPr lang="en-US" sz="2800" i="1" dirty="0"/>
              <a:t>process </a:t>
            </a:r>
            <a:r>
              <a:rPr lang="en-US" sz="2800" dirty="0"/>
              <a:t>aspects. Often they are a preliminary step used to create an overview of the system which can later be elaborated. DFDs can also be used for the visualization of data processing (structured design).A DFD shows what kind of information will be input to and output from the system, where the data will come from and go to, and where the </a:t>
            </a:r>
            <a:r>
              <a:rPr lang="en-IN" sz="2800" dirty="0"/>
              <a:t>data will be stored.</a:t>
            </a:r>
          </a:p>
        </p:txBody>
      </p:sp>
    </p:spTree>
    <p:extLst>
      <p:ext uri="{BB962C8B-B14F-4D97-AF65-F5344CB8AC3E}">
        <p14:creationId xmlns:p14="http://schemas.microsoft.com/office/powerpoint/2010/main" val="412432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9139FA-AB60-4896-9A1D-5E47D3957E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850" y="1273867"/>
            <a:ext cx="10138299" cy="5271589"/>
          </a:xfrm>
          <a:prstGeom prst="rect">
            <a:avLst/>
          </a:prstGeom>
        </p:spPr>
      </p:pic>
      <p:sp>
        <p:nvSpPr>
          <p:cNvPr id="6" name="TextBox 5">
            <a:extLst>
              <a:ext uri="{FF2B5EF4-FFF2-40B4-BE49-F238E27FC236}">
                <a16:creationId xmlns:a16="http://schemas.microsoft.com/office/drawing/2014/main" id="{D10F2926-894A-4792-96D3-32AC91E9F812}"/>
              </a:ext>
            </a:extLst>
          </p:cNvPr>
          <p:cNvSpPr txBox="1"/>
          <p:nvPr/>
        </p:nvSpPr>
        <p:spPr>
          <a:xfrm>
            <a:off x="3486032" y="312544"/>
            <a:ext cx="5459559" cy="769441"/>
          </a:xfrm>
          <a:prstGeom prst="rect">
            <a:avLst/>
          </a:prstGeom>
          <a:noFill/>
        </p:spPr>
        <p:txBody>
          <a:bodyPr wrap="square" rtlCol="0">
            <a:spAutoFit/>
          </a:bodyPr>
          <a:lstStyle/>
          <a:p>
            <a:r>
              <a:rPr lang="en-US" sz="4400" b="1" dirty="0"/>
              <a:t>ADMIN FLOWCHART</a:t>
            </a:r>
            <a:endParaRPr lang="en-IN" sz="4400" b="1" dirty="0"/>
          </a:p>
        </p:txBody>
      </p:sp>
    </p:spTree>
    <p:extLst>
      <p:ext uri="{BB962C8B-B14F-4D97-AF65-F5344CB8AC3E}">
        <p14:creationId xmlns:p14="http://schemas.microsoft.com/office/powerpoint/2010/main" val="99533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51EAF-520B-43FF-A47B-38C6E073FA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6264" y="-106532"/>
            <a:ext cx="5972326" cy="7368466"/>
          </a:xfrm>
          <a:prstGeom prst="rect">
            <a:avLst/>
          </a:prstGeom>
        </p:spPr>
      </p:pic>
      <p:sp>
        <p:nvSpPr>
          <p:cNvPr id="6" name="TextBox 5">
            <a:extLst>
              <a:ext uri="{FF2B5EF4-FFF2-40B4-BE49-F238E27FC236}">
                <a16:creationId xmlns:a16="http://schemas.microsoft.com/office/drawing/2014/main" id="{84E1A8D2-82BA-4792-989B-BC1A8B327327}"/>
              </a:ext>
            </a:extLst>
          </p:cNvPr>
          <p:cNvSpPr txBox="1"/>
          <p:nvPr/>
        </p:nvSpPr>
        <p:spPr>
          <a:xfrm>
            <a:off x="7198840" y="823194"/>
            <a:ext cx="4852261" cy="769441"/>
          </a:xfrm>
          <a:prstGeom prst="rect">
            <a:avLst/>
          </a:prstGeom>
          <a:noFill/>
        </p:spPr>
        <p:txBody>
          <a:bodyPr wrap="square" rtlCol="0">
            <a:spAutoFit/>
          </a:bodyPr>
          <a:lstStyle/>
          <a:p>
            <a:r>
              <a:rPr lang="en-US" sz="4400" b="1" dirty="0"/>
              <a:t>USER FLOWCHART</a:t>
            </a:r>
            <a:endParaRPr lang="en-IN" sz="4400" b="1" dirty="0"/>
          </a:p>
        </p:txBody>
      </p:sp>
    </p:spTree>
    <p:extLst>
      <p:ext uri="{BB962C8B-B14F-4D97-AF65-F5344CB8AC3E}">
        <p14:creationId xmlns:p14="http://schemas.microsoft.com/office/powerpoint/2010/main" val="105859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ED94-CCCF-4E4D-ACA7-126568E2AF2B}"/>
              </a:ext>
            </a:extLst>
          </p:cNvPr>
          <p:cNvSpPr>
            <a:spLocks noGrp="1"/>
          </p:cNvSpPr>
          <p:nvPr>
            <p:ph type="title"/>
          </p:nvPr>
        </p:nvSpPr>
        <p:spPr>
          <a:xfrm>
            <a:off x="838200" y="365125"/>
            <a:ext cx="10631750" cy="1951947"/>
          </a:xfrm>
        </p:spPr>
        <p:txBody>
          <a:bodyPr>
            <a:noAutofit/>
          </a:bodyPr>
          <a:lstStyle/>
          <a:p>
            <a:pPr algn="ctr"/>
            <a:r>
              <a:rPr lang="en-IN" sz="6000" b="1" dirty="0"/>
              <a:t>E R DIAGRAM</a:t>
            </a:r>
            <a:br>
              <a:rPr lang="en-IN" sz="6000" b="1" dirty="0"/>
            </a:br>
            <a:endParaRPr lang="en-IN" sz="6000" dirty="0"/>
          </a:p>
        </p:txBody>
      </p:sp>
      <p:sp>
        <p:nvSpPr>
          <p:cNvPr id="3" name="Content Placeholder 2">
            <a:extLst>
              <a:ext uri="{FF2B5EF4-FFF2-40B4-BE49-F238E27FC236}">
                <a16:creationId xmlns:a16="http://schemas.microsoft.com/office/drawing/2014/main" id="{D4BFC2A3-2174-41F7-B6AD-01C98FBD2B10}"/>
              </a:ext>
            </a:extLst>
          </p:cNvPr>
          <p:cNvSpPr>
            <a:spLocks noGrp="1"/>
          </p:cNvSpPr>
          <p:nvPr>
            <p:ph idx="1"/>
          </p:nvPr>
        </p:nvSpPr>
        <p:spPr>
          <a:xfrm>
            <a:off x="838200" y="1825625"/>
            <a:ext cx="10178988" cy="4379866"/>
          </a:xfrm>
        </p:spPr>
        <p:txBody>
          <a:bodyPr/>
          <a:lstStyle/>
          <a:p>
            <a:pPr marL="0" indent="0">
              <a:buNone/>
            </a:pPr>
            <a:r>
              <a:rPr lang="en-US" dirty="0"/>
              <a:t>In software engineering, an </a:t>
            </a:r>
            <a:r>
              <a:rPr lang="en-US" b="1" dirty="0"/>
              <a:t>entity–relationship model </a:t>
            </a:r>
            <a:r>
              <a:rPr lang="en-US" dirty="0"/>
              <a:t>(</a:t>
            </a:r>
            <a:r>
              <a:rPr lang="en-US" b="1" dirty="0"/>
              <a:t>ER model</a:t>
            </a:r>
            <a:r>
              <a:rPr lang="en-US" dirty="0"/>
              <a:t>) is a data model for describing the data or information aspects of a business domain or its process requirements, in an abstract way that lends itself to ultimately being implemented in a database such as a relational database. The main components of ER models are entities (things) and the relationships that can exist among them.</a:t>
            </a:r>
            <a:endParaRPr lang="en-IN" dirty="0"/>
          </a:p>
        </p:txBody>
      </p:sp>
    </p:spTree>
    <p:extLst>
      <p:ext uri="{BB962C8B-B14F-4D97-AF65-F5344CB8AC3E}">
        <p14:creationId xmlns:p14="http://schemas.microsoft.com/office/powerpoint/2010/main" val="1680661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TotalTime>
  <Words>916</Words>
  <Application>Microsoft Office PowerPoint</Application>
  <PresentationFormat>Widescreen</PresentationFormat>
  <Paragraphs>90</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A.C.M.E. Secret Agent</vt:lpstr>
      <vt:lpstr>Arial</vt:lpstr>
      <vt:lpstr>Calibri</vt:lpstr>
      <vt:lpstr>Calibri Light</vt:lpstr>
      <vt:lpstr>Engravers MT</vt:lpstr>
      <vt:lpstr>Wingdings</vt:lpstr>
      <vt:lpstr>Office Theme</vt:lpstr>
      <vt:lpstr>PowerPoint Presentation</vt:lpstr>
      <vt:lpstr>PowerPoint Presentation</vt:lpstr>
      <vt:lpstr>INTRODUCTION</vt:lpstr>
      <vt:lpstr>OBJECTIVE</vt:lpstr>
      <vt:lpstr>FUTURE SCOPE</vt:lpstr>
      <vt:lpstr>DATA FLOWCHART</vt:lpstr>
      <vt:lpstr>PowerPoint Presentation</vt:lpstr>
      <vt:lpstr>PowerPoint Presentation</vt:lpstr>
      <vt:lpstr>E R DIAGRAM </vt:lpstr>
      <vt:lpstr>DIAGRAM</vt:lpstr>
      <vt:lpstr>SCREENSHOTS</vt:lpstr>
      <vt:lpstr>ADMIN LOGIN PAGE</vt:lpstr>
      <vt:lpstr>DBMS TABLE OF ADMIN LOGIN PAGE</vt:lpstr>
      <vt:lpstr>ADMIN WELCOME PAGE</vt:lpstr>
      <vt:lpstr>ADMIN – MANAGE POSITION PAGE</vt:lpstr>
      <vt:lpstr>DBMS TABLE OF CANDIDATES POSITION</vt:lpstr>
      <vt:lpstr>ADMIN – MANAGE CANDIDATES PAGE</vt:lpstr>
      <vt:lpstr>DBMS TABLE OF CANDIDATES POSITION</vt:lpstr>
      <vt:lpstr>HOME PAGE</vt:lpstr>
      <vt:lpstr>REGISTRATION PAGE</vt:lpstr>
      <vt:lpstr>DBMS TABLE OF REGISTRATION PAGE</vt:lpstr>
      <vt:lpstr>SUCESSFULLY REGISTERED</vt:lpstr>
      <vt:lpstr>LOGIN PAGE</vt:lpstr>
      <vt:lpstr>USER WELCOME PAGE</vt:lpstr>
      <vt:lpstr>USER VOTING PAGE</vt:lpstr>
      <vt:lpstr>VOTE CONFIRMATION ALERT BOX</vt:lpstr>
      <vt:lpstr>THANK YOU PAGE AGTER SUCCESS VOTING</vt:lpstr>
      <vt:lpstr>LOGOUT PAGE</vt:lpstr>
      <vt:lpstr>TO CHECK VOTING RESULT</vt:lpstr>
      <vt:lpstr>CONCLUSION</vt:lpstr>
      <vt:lpstr>TEAM MEMBERS</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Vaibhav</cp:lastModifiedBy>
  <cp:revision>37</cp:revision>
  <dcterms:created xsi:type="dcterms:W3CDTF">2021-08-09T05:54:40Z</dcterms:created>
  <dcterms:modified xsi:type="dcterms:W3CDTF">2021-08-09T15:58:29Z</dcterms:modified>
</cp:coreProperties>
</file>